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6" r:id="rId2"/>
    <p:sldId id="287" r:id="rId3"/>
    <p:sldId id="260" r:id="rId4"/>
    <p:sldId id="288" r:id="rId5"/>
    <p:sldId id="296" r:id="rId6"/>
    <p:sldId id="289" r:id="rId7"/>
    <p:sldId id="297" r:id="rId8"/>
    <p:sldId id="291" r:id="rId9"/>
    <p:sldId id="292" r:id="rId10"/>
    <p:sldId id="293" r:id="rId11"/>
    <p:sldId id="294" r:id="rId12"/>
    <p:sldId id="295" r:id="rId13"/>
    <p:sldId id="256" r:id="rId14"/>
    <p:sldId id="299" r:id="rId15"/>
    <p:sldId id="298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85794" autoAdjust="0"/>
  </p:normalViewPr>
  <p:slideViewPr>
    <p:cSldViewPr snapToGrid="0">
      <p:cViewPr>
        <p:scale>
          <a:sx n="117" d="100"/>
          <a:sy n="117" d="100"/>
        </p:scale>
        <p:origin x="336" y="-224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6/24/21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062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274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314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jp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8.png"/><Relationship Id="rId17" Type="http://schemas.openxmlformats.org/officeDocument/2006/relationships/image" Target="../media/image41.sv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11" Type="http://schemas.openxmlformats.org/officeDocument/2006/relationships/image" Target="../media/image37.svg"/><Relationship Id="rId5" Type="http://schemas.openxmlformats.org/officeDocument/2006/relationships/image" Target="../media/image32.svg"/><Relationship Id="rId15" Type="http://schemas.openxmlformats.org/officeDocument/2006/relationships/image" Target="../media/image14.svg"/><Relationship Id="rId10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public.tableau.com/app/profile/aiman3411/viz/Project3-IBM-churn/Story1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D47D5-16A1-40D1-96F9-393B255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COVER 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</a:t>
            </a:r>
            <a:br>
              <a:rPr lang="en-US" noProof="1"/>
            </a:br>
            <a:r>
              <a:rPr lang="en-US" noProof="1"/>
              <a:t>CONSECTETUR ADIPISCING ELIT.</a:t>
            </a:r>
          </a:p>
        </p:txBody>
      </p:sp>
      <p:pic>
        <p:nvPicPr>
          <p:cNvPr id="9" name="Picture 8" descr="Contoso Logo">
            <a:extLst>
              <a:ext uri="{FF2B5EF4-FFF2-40B4-BE49-F238E27FC236}">
                <a16:creationId xmlns:a16="http://schemas.microsoft.com/office/drawing/2014/main" id="{544A484C-B625-4479-A067-EDDF8DE0EB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85A67E-A75A-47A0-A846-3772FAE1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8E4B4-24A5-4096-A3D1-F762B1F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FF208F-FFDF-40EC-81E0-20313AC11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&#10;&#10;Description automatically generated with medium confidence">
            <a:extLst>
              <a:ext uri="{FF2B5EF4-FFF2-40B4-BE49-F238E27FC236}">
                <a16:creationId xmlns:a16="http://schemas.microsoft.com/office/drawing/2014/main" id="{E8171C21-56FB-5044-8445-AD811A9E4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0465"/>
            <a:ext cx="12192000" cy="69590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C62222-193C-BC4F-8969-A025D9E14651}"/>
              </a:ext>
            </a:extLst>
          </p:cNvPr>
          <p:cNvSpPr txBox="1"/>
          <p:nvPr/>
        </p:nvSpPr>
        <p:spPr>
          <a:xfrm>
            <a:off x="228620" y="6093887"/>
            <a:ext cx="11970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uperclarendon" panose="02060605060000020003" pitchFamily="18" charset="77"/>
              </a:rPr>
              <a:t>Understanding and Predicting Employee Attrition</a:t>
            </a:r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92FE-7B00-6F4E-BDA2-225A3BF0F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692" y="7603035"/>
            <a:ext cx="5167824" cy="15328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32A17-F8FE-BA4F-815C-3B1C44E0E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470" y="7603035"/>
            <a:ext cx="5167824" cy="691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3C793-4FC6-5C40-A576-9E68C970F5C0}"/>
              </a:ext>
            </a:extLst>
          </p:cNvPr>
          <p:cNvSpPr txBox="1"/>
          <p:nvPr/>
        </p:nvSpPr>
        <p:spPr>
          <a:xfrm>
            <a:off x="8086246" y="286145"/>
            <a:ext cx="31941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uperclarendon" panose="02060605060000020003" pitchFamily="18" charset="77"/>
              </a:rPr>
              <a:t>Model: Logistic Regression 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3648A2C-0AAC-6A44-A423-DAF5EB4E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5" y="485693"/>
            <a:ext cx="7315200" cy="5486400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7428F7F-529B-884D-9995-3E1B2CBB2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699014"/>
              </p:ext>
            </p:extLst>
          </p:nvPr>
        </p:nvGraphicFramePr>
        <p:xfrm>
          <a:off x="8086246" y="1760578"/>
          <a:ext cx="2723716" cy="18542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361858">
                  <a:extLst>
                    <a:ext uri="{9D8B030D-6E8A-4147-A177-3AD203B41FA5}">
                      <a16:colId xmlns:a16="http://schemas.microsoft.com/office/drawing/2014/main" val="1948844120"/>
                    </a:ext>
                  </a:extLst>
                </a:gridCol>
                <a:gridCol w="1361858">
                  <a:extLst>
                    <a:ext uri="{9D8B030D-6E8A-4147-A177-3AD203B41FA5}">
                      <a16:colId xmlns:a16="http://schemas.microsoft.com/office/drawing/2014/main" val="2543118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41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2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31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677717"/>
                  </a:ext>
                </a:extLst>
              </a:tr>
            </a:tbl>
          </a:graphicData>
        </a:graphic>
      </p:graphicFrame>
      <p:pic>
        <p:nvPicPr>
          <p:cNvPr id="15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A6B822F7-A280-A643-BA55-D4C7B939E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4" r="11508"/>
          <a:stretch/>
        </p:blipFill>
        <p:spPr>
          <a:xfrm>
            <a:off x="8086246" y="3782935"/>
            <a:ext cx="3195638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0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3F60DC-6156-6845-B66D-B4B0AC355B13}"/>
              </a:ext>
            </a:extLst>
          </p:cNvPr>
          <p:cNvSpPr txBox="1"/>
          <p:nvPr/>
        </p:nvSpPr>
        <p:spPr>
          <a:xfrm>
            <a:off x="607840" y="275572"/>
            <a:ext cx="493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uperclarendon" panose="02060605060000020003" pitchFamily="18" charset="77"/>
              </a:rPr>
              <a:t>Now What?</a:t>
            </a: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9B58294A-BEC3-FC42-9538-EDC8B08AA183}"/>
              </a:ext>
            </a:extLst>
          </p:cNvPr>
          <p:cNvSpPr/>
          <p:nvPr/>
        </p:nvSpPr>
        <p:spPr>
          <a:xfrm>
            <a:off x="4659682" y="463463"/>
            <a:ext cx="1436318" cy="826718"/>
          </a:xfrm>
          <a:prstGeom prst="round1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ound Single Corner Rectangle 5">
            <a:extLst>
              <a:ext uri="{FF2B5EF4-FFF2-40B4-BE49-F238E27FC236}">
                <a16:creationId xmlns:a16="http://schemas.microsoft.com/office/drawing/2014/main" id="{A1899DF1-5996-FD42-B3C0-B3FA15C8FF51}"/>
              </a:ext>
            </a:extLst>
          </p:cNvPr>
          <p:cNvSpPr/>
          <p:nvPr/>
        </p:nvSpPr>
        <p:spPr>
          <a:xfrm>
            <a:off x="4534422" y="275572"/>
            <a:ext cx="1755574" cy="1202499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phic 12" descr="Filter with solid fill">
            <a:extLst>
              <a:ext uri="{FF2B5EF4-FFF2-40B4-BE49-F238E27FC236}">
                <a16:creationId xmlns:a16="http://schemas.microsoft.com/office/drawing/2014/main" id="{BBEC6739-7B7E-D141-9F77-9C8F2417C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180" y="2149922"/>
            <a:ext cx="405697" cy="405697"/>
          </a:xfrm>
          <a:prstGeom prst="rect">
            <a:avLst/>
          </a:prstGeom>
        </p:spPr>
      </p:pic>
      <p:pic>
        <p:nvPicPr>
          <p:cNvPr id="15" name="Graphic 14" descr="Bar graph with upward trend with solid fill">
            <a:extLst>
              <a:ext uri="{FF2B5EF4-FFF2-40B4-BE49-F238E27FC236}">
                <a16:creationId xmlns:a16="http://schemas.microsoft.com/office/drawing/2014/main" id="{5F2113DC-0AE0-0E44-B73C-36DA14BC3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2323" y="2372012"/>
            <a:ext cx="2223020" cy="2223020"/>
          </a:xfrm>
          <a:prstGeom prst="rect">
            <a:avLst/>
          </a:prstGeom>
        </p:spPr>
      </p:pic>
      <p:pic>
        <p:nvPicPr>
          <p:cNvPr id="17" name="Graphic 16" descr="Flag1 with solid fill">
            <a:extLst>
              <a:ext uri="{FF2B5EF4-FFF2-40B4-BE49-F238E27FC236}">
                <a16:creationId xmlns:a16="http://schemas.microsoft.com/office/drawing/2014/main" id="{82575E95-553F-3B45-85D9-FDE9695E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6295" y="2086990"/>
            <a:ext cx="570043" cy="570043"/>
          </a:xfrm>
          <a:prstGeom prst="rect">
            <a:avLst/>
          </a:prstGeom>
        </p:spPr>
      </p:pic>
      <p:pic>
        <p:nvPicPr>
          <p:cNvPr id="19" name="Graphic 18" descr="Male profile with solid fill">
            <a:extLst>
              <a:ext uri="{FF2B5EF4-FFF2-40B4-BE49-F238E27FC236}">
                <a16:creationId xmlns:a16="http://schemas.microsoft.com/office/drawing/2014/main" id="{E38C9D25-4CB9-D040-A942-259768285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756" y="2442840"/>
            <a:ext cx="2152192" cy="2152192"/>
          </a:xfrm>
          <a:prstGeom prst="rect">
            <a:avLst/>
          </a:prstGeom>
        </p:spPr>
      </p:pic>
      <p:pic>
        <p:nvPicPr>
          <p:cNvPr id="21" name="Graphic 20" descr="Clipboard with solid fill">
            <a:extLst>
              <a:ext uri="{FF2B5EF4-FFF2-40B4-BE49-F238E27FC236}">
                <a16:creationId xmlns:a16="http://schemas.microsoft.com/office/drawing/2014/main" id="{6EB35592-48AC-0946-8BC5-8C3914D27D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11671" y="2442840"/>
            <a:ext cx="2124654" cy="2124654"/>
          </a:xfrm>
          <a:prstGeom prst="rect">
            <a:avLst/>
          </a:prstGeom>
        </p:spPr>
      </p:pic>
      <p:pic>
        <p:nvPicPr>
          <p:cNvPr id="23" name="Graphic 22" descr="Boardroom with solid fill">
            <a:extLst>
              <a:ext uri="{FF2B5EF4-FFF2-40B4-BE49-F238E27FC236}">
                <a16:creationId xmlns:a16="http://schemas.microsoft.com/office/drawing/2014/main" id="{89B013A8-C6B9-FD41-A432-CD8205955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6325" y="2626874"/>
            <a:ext cx="2118238" cy="21182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159693-2CEB-FC49-8DE6-D2DA9822991A}"/>
              </a:ext>
            </a:extLst>
          </p:cNvPr>
          <p:cNvSpPr txBox="1"/>
          <p:nvPr/>
        </p:nvSpPr>
        <p:spPr>
          <a:xfrm>
            <a:off x="158093" y="4567494"/>
            <a:ext cx="152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Filter dataset for “at-risk” employees: Attrition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Likeliness Threshold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F94F93-693D-1845-BC9E-B85428347E90}"/>
              </a:ext>
            </a:extLst>
          </p:cNvPr>
          <p:cNvSpPr/>
          <p:nvPr/>
        </p:nvSpPr>
        <p:spPr>
          <a:xfrm>
            <a:off x="2070355" y="4567494"/>
            <a:ext cx="20459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Flag at-risk employees in Excel sheet</a:t>
            </a:r>
          </a:p>
        </p:txBody>
      </p:sp>
      <p:pic>
        <p:nvPicPr>
          <p:cNvPr id="31" name="Graphic 30" descr="Email with solid fill">
            <a:extLst>
              <a:ext uri="{FF2B5EF4-FFF2-40B4-BE49-F238E27FC236}">
                <a16:creationId xmlns:a16="http://schemas.microsoft.com/office/drawing/2014/main" id="{20C026AB-BD5E-5B4D-BAEA-35E197A902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81277" y="2657033"/>
            <a:ext cx="1718065" cy="171806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890972D-461F-244D-9326-34BAB03A7CAF}"/>
              </a:ext>
            </a:extLst>
          </p:cNvPr>
          <p:cNvSpPr/>
          <p:nvPr/>
        </p:nvSpPr>
        <p:spPr>
          <a:xfrm>
            <a:off x="4411337" y="4573874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Email HR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&amp; Employee’s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Manager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E9E411-033F-6946-AE35-8CE3C8BC780B}"/>
              </a:ext>
            </a:extLst>
          </p:cNvPr>
          <p:cNvSpPr/>
          <p:nvPr/>
        </p:nvSpPr>
        <p:spPr>
          <a:xfrm>
            <a:off x="6082982" y="4573874"/>
            <a:ext cx="2344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Anonymous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Survey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CCE77E-BA82-E148-B557-8748E8C585F6}"/>
              </a:ext>
            </a:extLst>
          </p:cNvPr>
          <p:cNvSpPr txBox="1"/>
          <p:nvPr/>
        </p:nvSpPr>
        <p:spPr>
          <a:xfrm>
            <a:off x="8874675" y="4531798"/>
            <a:ext cx="12234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Manager-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Employee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Meeting</a:t>
            </a:r>
          </a:p>
        </p:txBody>
      </p:sp>
      <p:pic>
        <p:nvPicPr>
          <p:cNvPr id="40" name="Graphic 39" descr="Dollar with solid fill">
            <a:extLst>
              <a:ext uri="{FF2B5EF4-FFF2-40B4-BE49-F238E27FC236}">
                <a16:creationId xmlns:a16="http://schemas.microsoft.com/office/drawing/2014/main" id="{F8F61A5E-0C88-6640-ADA0-9BD6BE7B48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60979" y="2927106"/>
            <a:ext cx="1447992" cy="144799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6C8ED41-4B42-0D46-8868-C3B8BC37B9E4}"/>
              </a:ext>
            </a:extLst>
          </p:cNvPr>
          <p:cNvSpPr/>
          <p:nvPr/>
        </p:nvSpPr>
        <p:spPr>
          <a:xfrm>
            <a:off x="10315842" y="4573874"/>
            <a:ext cx="1718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Incentives as needed</a:t>
            </a:r>
          </a:p>
        </p:txBody>
      </p:sp>
    </p:spTree>
    <p:extLst>
      <p:ext uri="{BB962C8B-B14F-4D97-AF65-F5344CB8AC3E}">
        <p14:creationId xmlns:p14="http://schemas.microsoft.com/office/powerpoint/2010/main" val="50979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6676BF-A691-6342-B5B7-14AD944841DD}"/>
              </a:ext>
            </a:extLst>
          </p:cNvPr>
          <p:cNvSpPr txBox="1"/>
          <p:nvPr/>
        </p:nvSpPr>
        <p:spPr>
          <a:xfrm>
            <a:off x="1191223" y="1528176"/>
            <a:ext cx="61753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uperclarendon" panose="02060605060000020003" pitchFamily="18" charset="77"/>
              </a:rPr>
              <a:t>Thank You!</a:t>
            </a: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F3BC4982-FB0E-5646-853E-C36EF314FF05}"/>
              </a:ext>
            </a:extLst>
          </p:cNvPr>
          <p:cNvSpPr/>
          <p:nvPr/>
        </p:nvSpPr>
        <p:spPr>
          <a:xfrm>
            <a:off x="3795386" y="375781"/>
            <a:ext cx="2830882" cy="926926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0" y="7383945"/>
            <a:ext cx="9973553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567056" y="1973822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  <a:hlinkClick r:id="rId4"/>
              </a:rPr>
              <a:t>Link to Tableau Story</a:t>
            </a:r>
            <a:endParaRPr lang="en-US" sz="6000" u="sng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90268B-17DA-834B-AE2A-228815D226A6}"/>
              </a:ext>
            </a:extLst>
          </p:cNvPr>
          <p:cNvSpPr/>
          <p:nvPr/>
        </p:nvSpPr>
        <p:spPr>
          <a:xfrm>
            <a:off x="1415299" y="3244334"/>
            <a:ext cx="7837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https://</a:t>
            </a:r>
            <a:r>
              <a:rPr lang="en-US" u="sng" dirty="0" err="1">
                <a:solidFill>
                  <a:srgbClr val="0070C0"/>
                </a:solidFill>
              </a:rPr>
              <a:t>public.tableau.com</a:t>
            </a:r>
            <a:r>
              <a:rPr lang="en-US" u="sng" dirty="0">
                <a:solidFill>
                  <a:srgbClr val="0070C0"/>
                </a:solidFill>
              </a:rPr>
              <a:t>/app/profile/aiman3411/viz/Project3-IBM-churn/Story1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A1511-0BCA-B04A-98D0-ACA8DED71B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14</a:t>
            </a:fld>
            <a:endParaRPr lang="en-US" b="1" i="1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975C0F-FE52-824A-872A-BBF282F6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</a:t>
            </a:r>
          </a:p>
        </p:txBody>
      </p:sp>
    </p:spTree>
    <p:extLst>
      <p:ext uri="{BB962C8B-B14F-4D97-AF65-F5344CB8AC3E}">
        <p14:creationId xmlns:p14="http://schemas.microsoft.com/office/powerpoint/2010/main" val="291228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6A8AD4F-69C4-AC43-BE8A-3B64F57A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240661"/>
            <a:ext cx="7980392" cy="637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5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490F-1FC2-2847-B1DA-DAA35CF0B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042" y="8051232"/>
            <a:ext cx="5167824" cy="15328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D4F27-1CBC-004A-94AE-CD40A33D9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042" y="7705399"/>
            <a:ext cx="5167824" cy="69166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08A6A8A-2B14-5C49-9356-C63CA90F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8" y="4056076"/>
            <a:ext cx="5184623" cy="269001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07288E-9635-B744-B673-B4B18CBA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" y="111907"/>
            <a:ext cx="5197759" cy="382224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73F73A8-B021-3D44-B215-589C7C36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23" y="317804"/>
            <a:ext cx="6443875" cy="62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0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268" y="8965632"/>
            <a:ext cx="5167824" cy="15328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F620E7-F992-48DE-A308-0A6B4F1E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13B526-9255-484A-8176-C9CA7C769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0A46A1-19F4-478F-A9B1-84AD72D6D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A209D6-847A-4FB1-95CC-EEC3EBCBD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92E72-0865-44D7-A065-B2F07C21C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269572" y="1039119"/>
            <a:ext cx="1868961" cy="2177663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031D85-2D05-4250-9FA8-67974E8F794F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840666-19AD-4885-B9E5-14BA5AA2B742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EF40D6-076C-8F4F-BEDD-ED6ED215B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14"/>
          <a:stretch/>
        </p:blipFill>
        <p:spPr bwMode="auto">
          <a:xfrm>
            <a:off x="478617" y="340609"/>
            <a:ext cx="5522753" cy="12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FC8FA894-D74C-E64E-8519-B55936B75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851" y="8137716"/>
            <a:ext cx="5167824" cy="691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0595C-9D00-C24A-8A20-D7E566735DC8}"/>
              </a:ext>
            </a:extLst>
          </p:cNvPr>
          <p:cNvSpPr txBox="1"/>
          <p:nvPr/>
        </p:nvSpPr>
        <p:spPr>
          <a:xfrm>
            <a:off x="307911" y="1837177"/>
            <a:ext cx="47387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Microsoft Study: 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</a:rPr>
              <a:t>1 in 5 </a:t>
            </a:r>
            <a:r>
              <a:rPr lang="en-US" sz="2800" dirty="0">
                <a:solidFill>
                  <a:schemeClr val="bg1"/>
                </a:solidFill>
              </a:rPr>
              <a:t>employees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voluntarily changed employers in 2020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2021: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</a:rPr>
              <a:t>1 in 4 </a:t>
            </a:r>
            <a:r>
              <a:rPr lang="en-US" sz="2800" dirty="0">
                <a:solidFill>
                  <a:schemeClr val="bg1"/>
                </a:solidFill>
              </a:rPr>
              <a:t>employees will jump ship</a:t>
            </a: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21D2A-AD38-E349-9C83-89FBF28972C0}"/>
              </a:ext>
            </a:extLst>
          </p:cNvPr>
          <p:cNvSpPr txBox="1"/>
          <p:nvPr/>
        </p:nvSpPr>
        <p:spPr>
          <a:xfrm>
            <a:off x="6624153" y="541373"/>
            <a:ext cx="473876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Business Impact: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Cost of replacement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50-60% of that employee’s salary</a:t>
            </a:r>
          </a:p>
          <a:p>
            <a:pPr algn="r"/>
            <a:endParaRPr lang="en-US" sz="3200" b="1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endParaRPr lang="en-US" sz="1600" dirty="0">
              <a:solidFill>
                <a:schemeClr val="bg1"/>
              </a:solidFill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</a:rPr>
              <a:t>Source: Society for Human Resource Management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1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25" y="245373"/>
            <a:ext cx="5085650" cy="720000"/>
          </a:xfrm>
        </p:spPr>
        <p:txBody>
          <a:bodyPr/>
          <a:lstStyle/>
          <a:p>
            <a:pPr algn="ctr"/>
            <a:r>
              <a:rPr lang="en-US" dirty="0">
                <a:latin typeface="Superclarendon" panose="02060605060000020003" pitchFamily="18" charset="77"/>
              </a:rPr>
              <a:t>Solution path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Graphic 9" descr="Statistics with solid fill">
            <a:extLst>
              <a:ext uri="{FF2B5EF4-FFF2-40B4-BE49-F238E27FC236}">
                <a16:creationId xmlns:a16="http://schemas.microsoft.com/office/drawing/2014/main" id="{CE216540-C6FB-DF4F-9EF6-956923EC9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996" y="2190397"/>
            <a:ext cx="1348860" cy="1348860"/>
          </a:xfrm>
          <a:prstGeom prst="rect">
            <a:avLst/>
          </a:prstGeom>
        </p:spPr>
      </p:pic>
      <p:pic>
        <p:nvPicPr>
          <p:cNvPr id="12" name="Graphic 11" descr="Presentation with org chart with solid fill">
            <a:extLst>
              <a:ext uri="{FF2B5EF4-FFF2-40B4-BE49-F238E27FC236}">
                <a16:creationId xmlns:a16="http://schemas.microsoft.com/office/drawing/2014/main" id="{B2E2F8E5-CE4F-DD42-A98F-AB601A644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946" y="2162183"/>
            <a:ext cx="1570610" cy="157061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64EA9FB0-C80F-6746-8B18-0F64400BEB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5907" y="2101700"/>
            <a:ext cx="1480831" cy="1480831"/>
          </a:xfrm>
          <a:prstGeom prst="rect">
            <a:avLst/>
          </a:prstGeom>
        </p:spPr>
      </p:pic>
      <p:pic>
        <p:nvPicPr>
          <p:cNvPr id="25" name="Graphic 24" descr="Email with solid fill">
            <a:extLst>
              <a:ext uri="{FF2B5EF4-FFF2-40B4-BE49-F238E27FC236}">
                <a16:creationId xmlns:a16="http://schemas.microsoft.com/office/drawing/2014/main" id="{EA9C068A-4BBA-6645-98CF-CFEEDB8D25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4383" y="2054226"/>
            <a:ext cx="1374774" cy="137477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A96D058-4E7B-8C41-9D46-4AE690BA8AC5}"/>
              </a:ext>
            </a:extLst>
          </p:cNvPr>
          <p:cNvSpPr/>
          <p:nvPr/>
        </p:nvSpPr>
        <p:spPr>
          <a:xfrm>
            <a:off x="748946" y="3734610"/>
            <a:ext cx="15706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Visualize trends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in Tableau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98BE7-A49E-674F-BE4C-3308A771E56F}"/>
              </a:ext>
            </a:extLst>
          </p:cNvPr>
          <p:cNvSpPr/>
          <p:nvPr/>
        </p:nvSpPr>
        <p:spPr>
          <a:xfrm>
            <a:off x="2482171" y="3732793"/>
            <a:ext cx="1814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Classification model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for predictive accuracy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143524-C884-354A-B391-6FAB259F0519}"/>
              </a:ext>
            </a:extLst>
          </p:cNvPr>
          <p:cNvSpPr/>
          <p:nvPr/>
        </p:nvSpPr>
        <p:spPr>
          <a:xfrm>
            <a:off x="4561016" y="3740840"/>
            <a:ext cx="1570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Flag ”at-risk” employee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CD19A0-9236-0F47-8141-85D4446CE062}"/>
              </a:ext>
            </a:extLst>
          </p:cNvPr>
          <p:cNvSpPr/>
          <p:nvPr/>
        </p:nvSpPr>
        <p:spPr>
          <a:xfrm>
            <a:off x="6044271" y="3740868"/>
            <a:ext cx="2454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Notify HR</a:t>
            </a:r>
          </a:p>
        </p:txBody>
      </p:sp>
      <p:pic>
        <p:nvPicPr>
          <p:cNvPr id="37" name="Graphic 36" descr="Online meeting with solid fill">
            <a:extLst>
              <a:ext uri="{FF2B5EF4-FFF2-40B4-BE49-F238E27FC236}">
                <a16:creationId xmlns:a16="http://schemas.microsoft.com/office/drawing/2014/main" id="{20D16764-229D-094A-9D88-E051B07A85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36802" y="2136354"/>
            <a:ext cx="1480831" cy="148083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76EFBC5-4220-8B49-B2F2-A70F9E96DC88}"/>
              </a:ext>
            </a:extLst>
          </p:cNvPr>
          <p:cNvSpPr/>
          <p:nvPr/>
        </p:nvSpPr>
        <p:spPr>
          <a:xfrm>
            <a:off x="8491911" y="3751424"/>
            <a:ext cx="1570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Meeting: HR and manager</a:t>
            </a:r>
          </a:p>
        </p:txBody>
      </p:sp>
      <p:pic>
        <p:nvPicPr>
          <p:cNvPr id="41" name="Graphic 40" descr="Clipboard with solid fill">
            <a:extLst>
              <a:ext uri="{FF2B5EF4-FFF2-40B4-BE49-F238E27FC236}">
                <a16:creationId xmlns:a16="http://schemas.microsoft.com/office/drawing/2014/main" id="{4274D7F6-54EE-014F-A9D5-D6E14451F7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9221" y="2177280"/>
            <a:ext cx="1205680" cy="120568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B579BB9-4D4F-9449-8F5B-CC84D23B530E}"/>
              </a:ext>
            </a:extLst>
          </p:cNvPr>
          <p:cNvSpPr/>
          <p:nvPr/>
        </p:nvSpPr>
        <p:spPr>
          <a:xfrm>
            <a:off x="10266755" y="3740840"/>
            <a:ext cx="15706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uperclarendon" panose="02060605060000020003" pitchFamily="18" charset="77"/>
              </a:rPr>
              <a:t>Anonymous surveys to employee</a:t>
            </a: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0C05DB1-ECDA-D340-AE5C-E6AB8DAE8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369117"/>
              </p:ext>
            </p:extLst>
          </p:nvPr>
        </p:nvGraphicFramePr>
        <p:xfrm>
          <a:off x="124072" y="255964"/>
          <a:ext cx="3958072" cy="1104438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799785">
                  <a:extLst>
                    <a:ext uri="{9D8B030D-6E8A-4147-A177-3AD203B41FA5}">
                      <a16:colId xmlns:a16="http://schemas.microsoft.com/office/drawing/2014/main" val="1019709372"/>
                    </a:ext>
                  </a:extLst>
                </a:gridCol>
                <a:gridCol w="1179249">
                  <a:extLst>
                    <a:ext uri="{9D8B030D-6E8A-4147-A177-3AD203B41FA5}">
                      <a16:colId xmlns:a16="http://schemas.microsoft.com/office/drawing/2014/main" val="3971576909"/>
                    </a:ext>
                  </a:extLst>
                </a:gridCol>
                <a:gridCol w="989519">
                  <a:extLst>
                    <a:ext uri="{9D8B030D-6E8A-4147-A177-3AD203B41FA5}">
                      <a16:colId xmlns:a16="http://schemas.microsoft.com/office/drawing/2014/main" val="3366502002"/>
                    </a:ext>
                  </a:extLst>
                </a:gridCol>
                <a:gridCol w="989519">
                  <a:extLst>
                    <a:ext uri="{9D8B030D-6E8A-4147-A177-3AD203B41FA5}">
                      <a16:colId xmlns:a16="http://schemas.microsoft.com/office/drawing/2014/main" val="2179214514"/>
                    </a:ext>
                  </a:extLst>
                </a:gridCol>
              </a:tblGrid>
              <a:tr h="346479">
                <a:tc>
                  <a:txBody>
                    <a:bodyPr/>
                    <a:lstStyle/>
                    <a:p>
                      <a:endParaRPr lang="en-US" sz="1000" dirty="0">
                        <a:latin typeface="Superclarendon" panose="02060605060000020003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Superclarendon" panose="02060605060000020003" pitchFamily="18" charset="77"/>
                        </a:rPr>
                        <a:t>Total 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Superclarendon" panose="02060605060000020003" pitchFamily="18" charset="77"/>
                        </a:rPr>
                        <a:t>Churned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Superclarendon" panose="02060605060000020003" pitchFamily="18" charset="77"/>
                        </a:rPr>
                        <a:t>% Churned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32473"/>
                  </a:ext>
                </a:extLst>
              </a:tr>
              <a:tr h="346479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uperclarendon" panose="02060605060000020003" pitchFamily="18" charset="77"/>
                        </a:rPr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17.0%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831154"/>
                  </a:ext>
                </a:extLst>
              </a:tr>
              <a:tr h="346479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uperclarendon" panose="02060605060000020003" pitchFamily="18" charset="77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uperclarendon" panose="02060605060000020003" pitchFamily="18" charset="77"/>
                        </a:rPr>
                        <a:t>14.8%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40127"/>
                  </a:ext>
                </a:extLst>
              </a:tr>
            </a:tbl>
          </a:graphicData>
        </a:graphic>
      </p:graphicFrame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48F5C61-F851-884A-B224-E5CE31AC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598446"/>
            <a:ext cx="5935772" cy="6003590"/>
          </a:xfrm>
          <a:prstGeom prst="rect">
            <a:avLst/>
          </a:prstGeom>
        </p:spPr>
      </p:pic>
      <p:pic>
        <p:nvPicPr>
          <p:cNvPr id="24" name="Picture 23" descr="Chart, bar chart&#10;&#10;Description automatically generated">
            <a:extLst>
              <a:ext uri="{FF2B5EF4-FFF2-40B4-BE49-F238E27FC236}">
                <a16:creationId xmlns:a16="http://schemas.microsoft.com/office/drawing/2014/main" id="{738A90A8-8E61-764C-84F6-E34C8AD7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4" y="2133601"/>
            <a:ext cx="4219259" cy="4468436"/>
          </a:xfrm>
          <a:prstGeom prst="rect">
            <a:avLst/>
          </a:prstGeom>
        </p:spPr>
      </p:pic>
      <p:sp>
        <p:nvSpPr>
          <p:cNvPr id="25" name="Round Single Corner Rectangle 24">
            <a:extLst>
              <a:ext uri="{FF2B5EF4-FFF2-40B4-BE49-F238E27FC236}">
                <a16:creationId xmlns:a16="http://schemas.microsoft.com/office/drawing/2014/main" id="{BF0550BC-1D3B-6946-82A9-5F0592154866}"/>
              </a:ext>
            </a:extLst>
          </p:cNvPr>
          <p:cNvSpPr/>
          <p:nvPr/>
        </p:nvSpPr>
        <p:spPr>
          <a:xfrm>
            <a:off x="4626429" y="478971"/>
            <a:ext cx="859971" cy="718458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C30638-FAFF-E248-B84B-FA7E22132329}"/>
              </a:ext>
            </a:extLst>
          </p:cNvPr>
          <p:cNvSpPr txBox="1"/>
          <p:nvPr/>
        </p:nvSpPr>
        <p:spPr>
          <a:xfrm>
            <a:off x="310243" y="1680288"/>
            <a:ext cx="298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uperclarendon" panose="02060605060000020003" pitchFamily="18" charset="77"/>
              </a:rPr>
              <a:t>Singles churn most: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4E2086-1BBE-F747-B55B-BC679457C0D2}"/>
              </a:ext>
            </a:extLst>
          </p:cNvPr>
          <p:cNvSpPr txBox="1"/>
          <p:nvPr/>
        </p:nvSpPr>
        <p:spPr>
          <a:xfrm>
            <a:off x="5486400" y="16937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Highest churning age group: 25-35</a:t>
            </a:r>
          </a:p>
        </p:txBody>
      </p:sp>
    </p:spTree>
    <p:extLst>
      <p:ext uri="{BB962C8B-B14F-4D97-AF65-F5344CB8AC3E}">
        <p14:creationId xmlns:p14="http://schemas.microsoft.com/office/powerpoint/2010/main" val="103613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02729-BF05-8640-A50F-7FEB242B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1" y="1650396"/>
            <a:ext cx="11765618" cy="3557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70289-7766-9341-8B9A-55787A743133}"/>
              </a:ext>
            </a:extLst>
          </p:cNvPr>
          <p:cNvSpPr txBox="1"/>
          <p:nvPr/>
        </p:nvSpPr>
        <p:spPr>
          <a:xfrm>
            <a:off x="213191" y="1055915"/>
            <a:ext cx="588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uperclarendon" panose="02060605060000020003" pitchFamily="18" charset="77"/>
              </a:rPr>
              <a:t>Cause for Alarm: Sales Department, HR</a:t>
            </a: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6B435CF0-6C9A-D240-977A-02045465C067}"/>
              </a:ext>
            </a:extLst>
          </p:cNvPr>
          <p:cNvSpPr/>
          <p:nvPr/>
        </p:nvSpPr>
        <p:spPr>
          <a:xfrm>
            <a:off x="4452257" y="555171"/>
            <a:ext cx="2024743" cy="598715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39561F2-461D-4446-B35F-390961A94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2" y="1905000"/>
            <a:ext cx="5634216" cy="2841171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4CC5E0C-8A5A-6C4F-9F72-D621B5869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24" y="1904999"/>
            <a:ext cx="5634214" cy="2841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A40A4-04EA-DE4C-B030-6F84D21CC3CD}"/>
              </a:ext>
            </a:extLst>
          </p:cNvPr>
          <p:cNvSpPr txBox="1"/>
          <p:nvPr/>
        </p:nvSpPr>
        <p:spPr>
          <a:xfrm>
            <a:off x="176762" y="1223065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Higher Job Levels, Lower Attrition!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7130F-D723-A340-B27B-9736903870C8}"/>
              </a:ext>
            </a:extLst>
          </p:cNvPr>
          <p:cNvSpPr/>
          <p:nvPr/>
        </p:nvSpPr>
        <p:spPr>
          <a:xfrm>
            <a:off x="6381024" y="1223065"/>
            <a:ext cx="5762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Higher Job Involvement, Higher Attrition*</a:t>
            </a:r>
          </a:p>
        </p:txBody>
      </p:sp>
      <p:sp>
        <p:nvSpPr>
          <p:cNvPr id="18" name="Round Single Corner Rectangle 17">
            <a:extLst>
              <a:ext uri="{FF2B5EF4-FFF2-40B4-BE49-F238E27FC236}">
                <a16:creationId xmlns:a16="http://schemas.microsoft.com/office/drawing/2014/main" id="{D60A7301-1E3A-EF44-BDEC-5F7652F01723}"/>
              </a:ext>
            </a:extLst>
          </p:cNvPr>
          <p:cNvSpPr/>
          <p:nvPr/>
        </p:nvSpPr>
        <p:spPr>
          <a:xfrm>
            <a:off x="4474029" y="598714"/>
            <a:ext cx="1621971" cy="533400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2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F88C725-9EE4-654E-B20A-80FF73DC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170" y="242264"/>
            <a:ext cx="8412069" cy="637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FB6F9-E6C8-7A4F-9A12-36CD55DE45B6}"/>
              </a:ext>
            </a:extLst>
          </p:cNvPr>
          <p:cNvSpPr txBox="1"/>
          <p:nvPr/>
        </p:nvSpPr>
        <p:spPr>
          <a:xfrm>
            <a:off x="97971" y="925285"/>
            <a:ext cx="350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Attrition Inducing Roles..</a:t>
            </a:r>
          </a:p>
        </p:txBody>
      </p:sp>
    </p:spTree>
    <p:extLst>
      <p:ext uri="{BB962C8B-B14F-4D97-AF65-F5344CB8AC3E}">
        <p14:creationId xmlns:p14="http://schemas.microsoft.com/office/powerpoint/2010/main" val="138822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720A73-2DEB-534C-A1F5-06BE7B88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579" y="1524188"/>
            <a:ext cx="5719330" cy="391372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CE42A36-FF1A-D448-9795-AC0EE159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6" y="1524188"/>
            <a:ext cx="5719331" cy="3913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2B746E-0529-6542-82F8-E6FBE6C5F0DB}"/>
              </a:ext>
            </a:extLst>
          </p:cNvPr>
          <p:cNvSpPr txBox="1"/>
          <p:nvPr/>
        </p:nvSpPr>
        <p:spPr>
          <a:xfrm>
            <a:off x="173006" y="1050751"/>
            <a:ext cx="521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Higher Salary Hike, Lower Attrition</a:t>
            </a:r>
          </a:p>
        </p:txBody>
      </p:sp>
      <p:sp>
        <p:nvSpPr>
          <p:cNvPr id="13" name="Round Single Corner Rectangle 12">
            <a:extLst>
              <a:ext uri="{FF2B5EF4-FFF2-40B4-BE49-F238E27FC236}">
                <a16:creationId xmlns:a16="http://schemas.microsoft.com/office/drawing/2014/main" id="{FEFCA248-E114-5E47-8EC6-FBC92B9D6B72}"/>
              </a:ext>
            </a:extLst>
          </p:cNvPr>
          <p:cNvSpPr/>
          <p:nvPr/>
        </p:nvSpPr>
        <p:spPr>
          <a:xfrm>
            <a:off x="4615543" y="533400"/>
            <a:ext cx="1480457" cy="609600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90A04-51D7-F244-A037-95B2F4B7F69E}"/>
              </a:ext>
            </a:extLst>
          </p:cNvPr>
          <p:cNvSpPr txBox="1"/>
          <p:nvPr/>
        </p:nvSpPr>
        <p:spPr>
          <a:xfrm>
            <a:off x="6212579" y="1067359"/>
            <a:ext cx="446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More stocks, Lower Attrition</a:t>
            </a:r>
          </a:p>
        </p:txBody>
      </p:sp>
    </p:spTree>
    <p:extLst>
      <p:ext uri="{BB962C8B-B14F-4D97-AF65-F5344CB8AC3E}">
        <p14:creationId xmlns:p14="http://schemas.microsoft.com/office/powerpoint/2010/main" val="253934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490F-1FC2-2847-B1DA-DAA35CF0B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042" y="8051232"/>
            <a:ext cx="5167824" cy="15328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D4F27-1CBC-004A-94AE-CD40A33D9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042" y="7705399"/>
            <a:ext cx="5167824" cy="691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9B00BADC-A63C-A443-81CF-D45F4DBBFF4C}"/>
              </a:ext>
            </a:extLst>
          </p:cNvPr>
          <p:cNvSpPr/>
          <p:nvPr/>
        </p:nvSpPr>
        <p:spPr>
          <a:xfrm>
            <a:off x="3923607" y="482138"/>
            <a:ext cx="4705004" cy="1363287"/>
          </a:xfrm>
          <a:prstGeom prst="round1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A0B79-B1C9-A343-B68E-12824C42BE85}"/>
              </a:ext>
            </a:extLst>
          </p:cNvPr>
          <p:cNvSpPr txBox="1"/>
          <p:nvPr/>
        </p:nvSpPr>
        <p:spPr>
          <a:xfrm>
            <a:off x="616041" y="350888"/>
            <a:ext cx="6711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uperclarendon" panose="02060605060000020003" pitchFamily="18" charset="77"/>
              </a:rPr>
              <a:t>Impact Hypothesis: Look Out for These Factors, Reduce Attrition</a:t>
            </a:r>
            <a:r>
              <a:rPr lang="en-US" sz="2400" b="1" dirty="0">
                <a:latin typeface="Superclarendon" panose="02060605060000020003" pitchFamily="18" charset="7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A68329-39CE-D34E-865E-3E355A4C2287}"/>
              </a:ext>
            </a:extLst>
          </p:cNvPr>
          <p:cNvSpPr txBox="1"/>
          <p:nvPr/>
        </p:nvSpPr>
        <p:spPr>
          <a:xfrm>
            <a:off x="1338943" y="1992504"/>
            <a:ext cx="63038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Department: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Age Group: 25-35, Singles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uperclarendon" panose="020606050600000200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Lower Job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Job Roles: Sales Reps, Sales Exec, Lab Tech </a:t>
            </a:r>
          </a:p>
          <a:p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Work-life Balance: 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Job involvement : level 3</a:t>
            </a:r>
          </a:p>
          <a:p>
            <a:endParaRPr lang="en-US" dirty="0">
              <a:solidFill>
                <a:schemeClr val="bg1"/>
              </a:solidFill>
              <a:latin typeface="Superclarendon" panose="020606050600000200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uperclarendon" panose="02060605060000020003" pitchFamily="18" charset="77"/>
              </a:rPr>
              <a:t>Smaller salary hikes (10%), lower stock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uperclarendon" panose="020606050600000200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uperclarendon" panose="020606050600000200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6325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2085</TotalTime>
  <Words>289</Words>
  <Application>Microsoft Macintosh PowerPoint</Application>
  <PresentationFormat>Widescreen</PresentationFormat>
  <Paragraphs>94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Corbel</vt:lpstr>
      <vt:lpstr>Superclarendon</vt:lpstr>
      <vt:lpstr>Times New Roman</vt:lpstr>
      <vt:lpstr>Office Theme</vt:lpstr>
      <vt:lpstr>PRESENTATION COVER TITLE </vt:lpstr>
      <vt:lpstr>PowerPoint Presentation</vt:lpstr>
      <vt:lpstr>Solution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 </dc:title>
  <dc:creator>Aiman Chughtai</dc:creator>
  <cp:lastModifiedBy>Aiman Chughtai</cp:lastModifiedBy>
  <cp:revision>49</cp:revision>
  <dcterms:created xsi:type="dcterms:W3CDTF">2021-06-24T06:25:50Z</dcterms:created>
  <dcterms:modified xsi:type="dcterms:W3CDTF">2021-06-25T17:11:43Z</dcterms:modified>
</cp:coreProperties>
</file>